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9"/>
  </p:notesMasterIdLst>
  <p:handoutMasterIdLst>
    <p:handoutMasterId r:id="rId70"/>
  </p:handoutMasterIdLst>
  <p:sldIdLst>
    <p:sldId id="375" r:id="rId5"/>
    <p:sldId id="377" r:id="rId6"/>
    <p:sldId id="427" r:id="rId7"/>
    <p:sldId id="428" r:id="rId8"/>
    <p:sldId id="426" r:id="rId9"/>
    <p:sldId id="376" r:id="rId10"/>
    <p:sldId id="443" r:id="rId11"/>
    <p:sldId id="378" r:id="rId12"/>
    <p:sldId id="379" r:id="rId13"/>
    <p:sldId id="417" r:id="rId14"/>
    <p:sldId id="418" r:id="rId15"/>
    <p:sldId id="432" r:id="rId16"/>
    <p:sldId id="408" r:id="rId17"/>
    <p:sldId id="380" r:id="rId18"/>
    <p:sldId id="298" r:id="rId19"/>
    <p:sldId id="433" r:id="rId20"/>
    <p:sldId id="381" r:id="rId21"/>
    <p:sldId id="440" r:id="rId22"/>
    <p:sldId id="412" r:id="rId23"/>
    <p:sldId id="439" r:id="rId24"/>
    <p:sldId id="382" r:id="rId25"/>
    <p:sldId id="434" r:id="rId26"/>
    <p:sldId id="383" r:id="rId27"/>
    <p:sldId id="384" r:id="rId28"/>
    <p:sldId id="385" r:id="rId29"/>
    <p:sldId id="386" r:id="rId30"/>
    <p:sldId id="387" r:id="rId31"/>
    <p:sldId id="388" r:id="rId32"/>
    <p:sldId id="441" r:id="rId33"/>
    <p:sldId id="442" r:id="rId34"/>
    <p:sldId id="435" r:id="rId35"/>
    <p:sldId id="389" r:id="rId36"/>
    <p:sldId id="392" r:id="rId37"/>
    <p:sldId id="393" r:id="rId38"/>
    <p:sldId id="394" r:id="rId39"/>
    <p:sldId id="400" r:id="rId40"/>
    <p:sldId id="401" r:id="rId41"/>
    <p:sldId id="402" r:id="rId42"/>
    <p:sldId id="395" r:id="rId43"/>
    <p:sldId id="403" r:id="rId44"/>
    <p:sldId id="404" r:id="rId45"/>
    <p:sldId id="405" r:id="rId46"/>
    <p:sldId id="396" r:id="rId47"/>
    <p:sldId id="406" r:id="rId48"/>
    <p:sldId id="407" r:id="rId49"/>
    <p:sldId id="422" r:id="rId50"/>
    <p:sldId id="399" r:id="rId51"/>
    <p:sldId id="409" r:id="rId52"/>
    <p:sldId id="430" r:id="rId53"/>
    <p:sldId id="429" r:id="rId54"/>
    <p:sldId id="436" r:id="rId55"/>
    <p:sldId id="411" r:id="rId56"/>
    <p:sldId id="416" r:id="rId57"/>
    <p:sldId id="413" r:id="rId58"/>
    <p:sldId id="414" r:id="rId59"/>
    <p:sldId id="415" r:id="rId60"/>
    <p:sldId id="437" r:id="rId61"/>
    <p:sldId id="419" r:id="rId62"/>
    <p:sldId id="420" r:id="rId63"/>
    <p:sldId id="421" r:id="rId64"/>
    <p:sldId id="424" r:id="rId65"/>
    <p:sldId id="423" r:id="rId66"/>
    <p:sldId id="425" r:id="rId67"/>
    <p:sldId id="438" r:id="rId6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1" d="100"/>
          <a:sy n="71" d="100"/>
        </p:scale>
        <p:origin x="4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4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58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1AA7-1F4C-0288-1AC3-FEEB0189B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11458-2919-4A88-5D2B-5C19699E4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3FD5C-BD9B-89AE-313D-0C4D52E80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B46A-4EDE-5EA3-A69B-82D1259BC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1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keypoint_detectio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hzbook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estimato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uber_los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image/skimage-tutorials/blob/main/lectures/solutions/adv3_panorama-stitching-solution.ipynb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Harris, etc.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Increasingly neural networks;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with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Keras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Or,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learn interest points and descriptors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neural network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Neural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Low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Use non-planar geometry </a:t>
            </a:r>
          </a:p>
          <a:p>
            <a:pPr lvl="1"/>
            <a:r>
              <a:rPr lang="en-US" sz="2400" dirty="0">
                <a:latin typeface="+mn-lt"/>
              </a:rPr>
              <a:t>Apply projective transform</a:t>
            </a:r>
          </a:p>
          <a:p>
            <a:pPr lvl="1"/>
            <a:r>
              <a:rPr lang="en-US" sz="2400" dirty="0">
                <a:latin typeface="+mn-lt"/>
              </a:rPr>
              <a:t>Beyond the scope of this course   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planar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 </a:t>
                </a:r>
                <a:r>
                  <a:rPr lang="en-US" sz="3300" b="1" dirty="0">
                    <a:latin typeface="+mn-lt"/>
                  </a:rPr>
                  <a:t>homogenous set of equations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homogenous set of equations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r>
                  <a:rPr lang="en-US" sz="2800" dirty="0">
                    <a:latin typeface="+mn-lt"/>
                  </a:rPr>
                  <a:t>Standard least squares solution will fail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the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algorithm to solve</a:t>
                </a: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algorithm </a:t>
                </a:r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each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matched key-points add 2 rows of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b="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×9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matrix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Perform singular value decomposition (SVD) of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smallest non-zero singular value  </a:t>
                </a: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vector associated with smallest singular value is the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Construct homograph,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from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See sections 4.1-4.5 in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Hartley and Zisserman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complete details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4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870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Huber estimator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or DLT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Chapter 4 of Hartley and Zisserman for details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different camera poses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Or, moving camera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Find matching key-points on images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2-5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Crop mosaic to rectangle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, 2022, Section 8.2.3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2086458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or </a:t>
                </a:r>
                <a:r>
                  <a:rPr lang="en-GB" sz="24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transforms image plane of second image to image plane of reference image 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Scikit Image follows this convention and uses inverse transform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reference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 apply other Composting methods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8.4 for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Nearest-neighbor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Bi-linear (default)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Bi-quadratic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Bi-cubic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Bi-quartic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image stitching pipeline has 3 stages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Registration transforms the images to a common image plane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Fusion integrates the image and heals seams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Rechanging crops mosaics to rectangles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C994-87E5-95D0-A44B-3234262F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9" y="1731982"/>
            <a:ext cx="10934177" cy="29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of image stitching with blending using Scikit Image in GitHub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solution of linear of equations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For projective transform use </a:t>
            </a:r>
            <a:r>
              <a:rPr lang="en-GB" sz="24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DLT algorithm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58BD-BE23-1AC5-FAA0-DE15472F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48B8-4547-BED3-A63D-85CC0429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3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35870</TotalTime>
  <Words>2704</Words>
  <Application>Microsoft Office PowerPoint</Application>
  <PresentationFormat>Widescreen</PresentationFormat>
  <Paragraphs>483</Paragraphs>
  <Slides>64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1081</cp:revision>
  <cp:lastPrinted>2019-03-10T03:16:43Z</cp:lastPrinted>
  <dcterms:created xsi:type="dcterms:W3CDTF">2013-02-15T23:12:42Z</dcterms:created>
  <dcterms:modified xsi:type="dcterms:W3CDTF">2025-03-27T01:38:10Z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